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3" r:id="rId7"/>
    <p:sldId id="262" r:id="rId8"/>
    <p:sldId id="264" r:id="rId9"/>
    <p:sldId id="266" r:id="rId10"/>
    <p:sldId id="267" r:id="rId11"/>
    <p:sldId id="268" r:id="rId12"/>
    <p:sldId id="270" r:id="rId13"/>
    <p:sldId id="271" r:id="rId14"/>
    <p:sldId id="273" r:id="rId15"/>
    <p:sldId id="274" r:id="rId16"/>
    <p:sldId id="269" r:id="rId17"/>
    <p:sldId id="275" r:id="rId18"/>
    <p:sldId id="276" r:id="rId19"/>
    <p:sldId id="272" r:id="rId20"/>
    <p:sldId id="265" r:id="rId21"/>
    <p:sldId id="277" r:id="rId22"/>
    <p:sldId id="278" r:id="rId23"/>
    <p:sldId id="280" r:id="rId24"/>
    <p:sldId id="281" r:id="rId25"/>
    <p:sldId id="279" r:id="rId26"/>
    <p:sldId id="282" r:id="rId27"/>
    <p:sldId id="284" r:id="rId28"/>
    <p:sldId id="286" r:id="rId29"/>
    <p:sldId id="287" r:id="rId30"/>
    <p:sldId id="292" r:id="rId31"/>
    <p:sldId id="285" r:id="rId32"/>
    <p:sldId id="293" r:id="rId33"/>
    <p:sldId id="283" r:id="rId34"/>
    <p:sldId id="289" r:id="rId35"/>
    <p:sldId id="290" r:id="rId36"/>
    <p:sldId id="291" r:id="rId37"/>
    <p:sldId id="294" r:id="rId38"/>
    <p:sldId id="288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3" r:id="rId47"/>
    <p:sldId id="304" r:id="rId48"/>
    <p:sldId id="305" r:id="rId49"/>
    <p:sldId id="306" r:id="rId50"/>
    <p:sldId id="308" r:id="rId51"/>
    <p:sldId id="307" r:id="rId52"/>
    <p:sldId id="309" r:id="rId53"/>
    <p:sldId id="310" r:id="rId54"/>
    <p:sldId id="311" r:id="rId55"/>
    <p:sldId id="312" r:id="rId56"/>
    <p:sldId id="313" r:id="rId57"/>
    <p:sldId id="314" r:id="rId58"/>
    <p:sldId id="315" r:id="rId59"/>
    <p:sldId id="316" r:id="rId60"/>
    <p:sldId id="317" r:id="rId61"/>
    <p:sldId id="318" r:id="rId62"/>
    <p:sldId id="319" r:id="rId63"/>
    <p:sldId id="320" r:id="rId64"/>
    <p:sldId id="302" r:id="rId6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360"/>
    <p:restoredTop sz="97152"/>
  </p:normalViewPr>
  <p:slideViewPr>
    <p:cSldViewPr snapToGrid="0" snapToObjects="1">
      <p:cViewPr varScale="1">
        <p:scale>
          <a:sx n="150" d="100"/>
          <a:sy n="150" d="100"/>
        </p:scale>
        <p:origin x="184" y="5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9/9/20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9/9/20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9/9/20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9/9/20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9/9/20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9/9/20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图片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9/9/20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9/9/20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9/9/20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9/9/20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9/9/20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9/9/20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9/9/20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9/9/20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2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tiff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7" Type="http://schemas.openxmlformats.org/officeDocument/2006/relationships/image" Target="../media/image85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tiff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tif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CN" altLang="en-US" dirty="0"/>
              <a:t>晚上没有整理，基本就忘了当天的内容了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2020.09.04</a:t>
            </a:r>
            <a:r>
              <a:rPr kumimoji="1" lang="zh-CN" altLang="en-US" dirty="0"/>
              <a:t> 内存磁盘网络与</a:t>
            </a:r>
            <a:r>
              <a:rPr kumimoji="1" lang="en-US" altLang="zh-CN" dirty="0"/>
              <a:t>IO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163833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527844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Redis</a:t>
            </a:r>
            <a:r>
              <a:rPr kumimoji="1" lang="zh-CN" altLang="en-US" dirty="0">
                <a:solidFill>
                  <a:schemeClr val="bg1"/>
                </a:solidFill>
              </a:rPr>
              <a:t> 集群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946399" y="103201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2020.09.08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Redis</a:t>
            </a:r>
            <a:r>
              <a:rPr kumimoji="1" lang="zh-CN" altLang="en-US" dirty="0"/>
              <a:t>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C33C444-97FB-B148-A21A-7549296E7C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886" y="1399659"/>
            <a:ext cx="6492182" cy="37592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B756688-4A18-D342-91B3-1F3E24ADD7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8900" y="287867"/>
            <a:ext cx="3484236" cy="175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9465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527844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Redis</a:t>
            </a:r>
            <a:r>
              <a:rPr kumimoji="1" lang="zh-CN" altLang="en-US" dirty="0">
                <a:solidFill>
                  <a:schemeClr val="bg1"/>
                </a:solidFill>
              </a:rPr>
              <a:t> 集群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946399" y="103201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2020.09.08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Redis</a:t>
            </a:r>
            <a:r>
              <a:rPr kumimoji="1" lang="zh-CN" altLang="en-US" dirty="0"/>
              <a:t>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F0F692F-B22C-9E4B-88BD-A80DE08C54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3819" y="743215"/>
            <a:ext cx="6563263" cy="4428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1038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527844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Redis</a:t>
            </a:r>
            <a:r>
              <a:rPr kumimoji="1" lang="zh-CN" altLang="en-US" dirty="0">
                <a:solidFill>
                  <a:schemeClr val="bg1"/>
                </a:solidFill>
              </a:rPr>
              <a:t> 集群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946399" y="103201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2020.09.08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Redis</a:t>
            </a:r>
            <a:r>
              <a:rPr kumimoji="1" lang="zh-CN" altLang="en-US" dirty="0"/>
              <a:t>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E66E9B8-9FA1-C647-AC93-53BB7DEEE2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731" y="588963"/>
            <a:ext cx="6849533" cy="279795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4F4473C-9087-E14B-91E6-2202C2A058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7624" y="3386919"/>
            <a:ext cx="7408333" cy="3420455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832E02BB-F38E-2647-AD08-62709ECE6504}"/>
              </a:ext>
            </a:extLst>
          </p:cNvPr>
          <p:cNvSpPr txBox="1"/>
          <p:nvPr/>
        </p:nvSpPr>
        <p:spPr>
          <a:xfrm>
            <a:off x="7593118" y="936096"/>
            <a:ext cx="3074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chemeClr val="bg1"/>
                </a:solidFill>
              </a:rPr>
              <a:t>关于分区容忍性？</a:t>
            </a:r>
            <a:r>
              <a:rPr kumimoji="1" lang="en-US" altLang="zh-CN" dirty="0">
                <a:solidFill>
                  <a:schemeClr val="bg1"/>
                </a:solidFill>
              </a:rPr>
              <a:t>50-&gt;55min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478980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527844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Redis</a:t>
            </a:r>
            <a:r>
              <a:rPr kumimoji="1" lang="en-US" altLang="zh-CN" dirty="0">
                <a:solidFill>
                  <a:schemeClr val="bg1"/>
                </a:solidFill>
              </a:rPr>
              <a:t> sentinel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1244601"/>
            <a:ext cx="8791575" cy="5240866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946399" y="103201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2020.09.09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Redis</a:t>
            </a:r>
            <a:r>
              <a:rPr kumimoji="1" lang="zh-CN" altLang="en-US" dirty="0"/>
              <a:t>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F87E617-ADBE-2245-8B88-8050DB6AD7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633" y="1344348"/>
            <a:ext cx="6535700" cy="3858916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CB55DE4B-E8F1-0445-9866-267686D1300C}"/>
              </a:ext>
            </a:extLst>
          </p:cNvPr>
          <p:cNvSpPr txBox="1"/>
          <p:nvPr/>
        </p:nvSpPr>
        <p:spPr>
          <a:xfrm>
            <a:off x="7063804" y="1591734"/>
            <a:ext cx="2816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Sentinel: 50-&gt;2.00~2.24min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747548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527844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Redis</a:t>
            </a:r>
            <a:r>
              <a:rPr kumimoji="1" lang="zh-CN" altLang="en-US">
                <a:solidFill>
                  <a:schemeClr val="bg1"/>
                </a:solidFill>
              </a:rPr>
              <a:t> 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946399" y="103201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2020.09.09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Redis</a:t>
            </a:r>
            <a:r>
              <a:rPr kumimoji="1" lang="zh-CN" altLang="en-US" dirty="0"/>
              <a:t>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B8C87A1-510D-6B43-A879-01418352DD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7434" y="816909"/>
            <a:ext cx="2586567" cy="389698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864C037-2103-0145-BE04-44B4E12108FE}"/>
              </a:ext>
            </a:extLst>
          </p:cNvPr>
          <p:cNvSpPr txBox="1"/>
          <p:nvPr/>
        </p:nvSpPr>
        <p:spPr>
          <a:xfrm>
            <a:off x="6985000" y="1473200"/>
            <a:ext cx="15073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/>
              <a:t>Spring.io</a:t>
            </a:r>
            <a:r>
              <a:rPr kumimoji="1" lang="en-US" altLang="zh-CN" dirty="0"/>
              <a:t> </a:t>
            </a:r>
            <a:r>
              <a:rPr kumimoji="1" lang="en-US" altLang="zh-CN" dirty="0" err="1"/>
              <a:t>redis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867910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527844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Redis</a:t>
            </a:r>
            <a:r>
              <a:rPr kumimoji="1" lang="zh-CN" altLang="en-US" dirty="0">
                <a:solidFill>
                  <a:schemeClr val="bg1"/>
                </a:solidFill>
              </a:rPr>
              <a:t> 集群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946399" y="103201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2020.09.09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Redis</a:t>
            </a:r>
            <a:r>
              <a:rPr kumimoji="1" lang="zh-CN" altLang="en-US" dirty="0"/>
              <a:t>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913D377-9331-5048-93CA-24502D99CA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667" y="0"/>
            <a:ext cx="8322733" cy="448492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3B35679-F3ED-B447-9AF3-D056871F58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900" y="3599006"/>
            <a:ext cx="8060268" cy="3462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7480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527844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Redis</a:t>
            </a:r>
            <a:r>
              <a:rPr kumimoji="1" lang="zh-CN" altLang="en-US" dirty="0">
                <a:solidFill>
                  <a:schemeClr val="bg1"/>
                </a:solidFill>
              </a:rPr>
              <a:t> 集群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946399" y="103201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2020.09.09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Redis</a:t>
            </a:r>
            <a:r>
              <a:rPr kumimoji="1" lang="zh-CN" altLang="en-US" dirty="0"/>
              <a:t>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3AF4F67-AE9B-2B4C-A310-B823C9EB3A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3042" y="927630"/>
            <a:ext cx="8557559" cy="4665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9235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527844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Redis</a:t>
            </a:r>
            <a:r>
              <a:rPr kumimoji="1" lang="zh-CN" altLang="en-US" dirty="0">
                <a:solidFill>
                  <a:schemeClr val="bg1"/>
                </a:solidFill>
              </a:rPr>
              <a:t> 集群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946399" y="103201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2020.09.09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Redis</a:t>
            </a:r>
            <a:r>
              <a:rPr kumimoji="1" lang="zh-CN" altLang="en-US" dirty="0"/>
              <a:t>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837F803-D4AA-0047-9EC1-7057AB44F0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2181" y="924428"/>
            <a:ext cx="8155219" cy="4813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2487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527844"/>
            <a:ext cx="8791575" cy="816504"/>
          </a:xfrm>
        </p:spPr>
        <p:txBody>
          <a:bodyPr>
            <a:normAutofit fontScale="90000"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Predixy</a:t>
            </a:r>
            <a:r>
              <a:rPr kumimoji="1" lang="en-US" altLang="zh-CN" dirty="0">
                <a:solidFill>
                  <a:schemeClr val="bg1"/>
                </a:solidFill>
              </a:rPr>
              <a:t>/</a:t>
            </a:r>
            <a:r>
              <a:rPr kumimoji="1" lang="en-US" altLang="zh-CN" dirty="0" err="1">
                <a:solidFill>
                  <a:schemeClr val="bg1"/>
                </a:solidFill>
              </a:rPr>
              <a:t>twemty</a:t>
            </a:r>
            <a:r>
              <a:rPr kumimoji="1" lang="en-US" altLang="zh-CN" dirty="0">
                <a:solidFill>
                  <a:schemeClr val="bg1"/>
                </a:solidFill>
              </a:rPr>
              <a:t> </a:t>
            </a:r>
            <a:r>
              <a:rPr kumimoji="1" lang="zh-CN" altLang="en-US" dirty="0">
                <a:solidFill>
                  <a:schemeClr val="bg1"/>
                </a:solidFill>
              </a:rPr>
              <a:t>集群代理方案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CN" altLang="en-US" dirty="0"/>
              <a:t>捷径： </a:t>
            </a:r>
            <a:r>
              <a:rPr kumimoji="1" lang="en-US" altLang="zh-CN" dirty="0" err="1"/>
              <a:t>github</a:t>
            </a:r>
            <a:r>
              <a:rPr kumimoji="1" lang="en-US" altLang="zh-CN" dirty="0"/>
              <a:t> + </a:t>
            </a:r>
            <a:r>
              <a:rPr kumimoji="1" lang="zh-CN" altLang="en-US" dirty="0"/>
              <a:t>官方文档</a:t>
            </a: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946399" y="103201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2020.09.10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Redis</a:t>
            </a:r>
            <a:r>
              <a:rPr kumimoji="1" lang="zh-CN" altLang="en-US" dirty="0"/>
              <a:t>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343500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527844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Redis</a:t>
            </a:r>
            <a:r>
              <a:rPr kumimoji="1" lang="zh-CN" altLang="en-US" dirty="0">
                <a:solidFill>
                  <a:schemeClr val="bg1"/>
                </a:solidFill>
              </a:rPr>
              <a:t> 集群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946399" y="103201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2020.09.10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Redis</a:t>
            </a:r>
            <a:r>
              <a:rPr kumimoji="1" lang="zh-CN" altLang="en-US" dirty="0"/>
              <a:t>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481307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303867"/>
            <a:ext cx="10256309" cy="82973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/>
              <a:t>Redis</a:t>
            </a:r>
            <a:r>
              <a:rPr kumimoji="1" lang="zh-CN" altLang="en-US" dirty="0"/>
              <a:t>的</a:t>
            </a:r>
            <a:r>
              <a:rPr kumimoji="1" lang="en-US" altLang="zh-CN" dirty="0"/>
              <a:t>Set</a:t>
            </a:r>
            <a:r>
              <a:rPr kumimoji="1" lang="zh-CN" altLang="en-US" dirty="0"/>
              <a:t> </a:t>
            </a:r>
            <a:r>
              <a:rPr kumimoji="1" lang="en-US" altLang="zh-CN" dirty="0"/>
              <a:t>list</a:t>
            </a:r>
            <a:r>
              <a:rPr kumimoji="1" lang="zh-CN" altLang="en-US" dirty="0"/>
              <a:t> </a:t>
            </a:r>
            <a:r>
              <a:rPr kumimoji="1" lang="en-US" altLang="zh-CN" dirty="0"/>
              <a:t>hash</a:t>
            </a:r>
            <a:r>
              <a:rPr kumimoji="1" lang="zh-CN" altLang="en-US" dirty="0"/>
              <a:t> </a:t>
            </a:r>
            <a:r>
              <a:rPr kumimoji="1" lang="en-US" altLang="zh-CN" dirty="0"/>
              <a:t>sorted-set</a:t>
            </a:r>
            <a:endParaRPr kumimoji="1"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133601"/>
            <a:ext cx="8791575" cy="4351866"/>
          </a:xfrm>
        </p:spPr>
        <p:txBody>
          <a:bodyPr>
            <a:normAutofit/>
          </a:bodyPr>
          <a:lstStyle/>
          <a:p>
            <a:r>
              <a:rPr kumimoji="1" lang="en-US" altLang="zh-CN" dirty="0" err="1"/>
              <a:t>Srandmember</a:t>
            </a:r>
            <a:endParaRPr kumimoji="1" lang="en-US" altLang="zh-CN" dirty="0"/>
          </a:p>
          <a:p>
            <a:r>
              <a:rPr kumimoji="1" lang="en-US" altLang="zh-CN" dirty="0" err="1"/>
              <a:t>Sdiff</a:t>
            </a:r>
            <a:endParaRPr kumimoji="1" lang="en-US" altLang="zh-CN" dirty="0"/>
          </a:p>
          <a:p>
            <a:r>
              <a:rPr kumimoji="1" lang="en-US" altLang="zh-CN" dirty="0" err="1"/>
              <a:t>Spop</a:t>
            </a:r>
            <a:endParaRPr kumimoji="1" lang="en-US" altLang="zh-CN" dirty="0"/>
          </a:p>
          <a:p>
            <a:r>
              <a:rPr kumimoji="1" lang="en-US" altLang="zh-CN" dirty="0" err="1"/>
              <a:t>Sorted_set</a:t>
            </a:r>
            <a:endParaRPr kumimoji="1" lang="en-US" altLang="zh-CN" dirty="0"/>
          </a:p>
          <a:p>
            <a:r>
              <a:rPr kumimoji="1" lang="en-US" altLang="zh-CN" dirty="0" err="1"/>
              <a:t>Skip_list</a:t>
            </a:r>
            <a:endParaRPr kumimoji="1" lang="en-US" altLang="zh-CN" dirty="0"/>
          </a:p>
          <a:p>
            <a:r>
              <a:rPr kumimoji="1" lang="en-US" altLang="zh-CN" dirty="0"/>
              <a:t>Help @</a:t>
            </a:r>
            <a:r>
              <a:rPr kumimoji="1" lang="en-US" altLang="zh-CN" dirty="0" err="1"/>
              <a:t>sort_set</a:t>
            </a:r>
            <a:r>
              <a:rPr kumimoji="1" lang="en-US" altLang="zh-CN" dirty="0"/>
              <a:t>       </a:t>
            </a:r>
            <a:r>
              <a:rPr kumimoji="1" lang="en-US" altLang="zh-CN" dirty="0" err="1"/>
              <a:t>skiplist</a:t>
            </a:r>
            <a:endParaRPr kumimoji="1" lang="en-US" altLang="zh-CN" dirty="0"/>
          </a:p>
          <a:p>
            <a:r>
              <a:rPr kumimoji="1" lang="en-US" altLang="zh-CN" dirty="0"/>
              <a:t>Help @set</a:t>
            </a:r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2020.09.07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Redis</a:t>
            </a:r>
            <a:r>
              <a:rPr kumimoji="1" lang="zh-CN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468052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Redis</a:t>
            </a:r>
            <a:r>
              <a:rPr kumimoji="1" lang="zh-CN" altLang="en-US" dirty="0">
                <a:solidFill>
                  <a:schemeClr val="bg1"/>
                </a:solidFill>
              </a:rPr>
              <a:t> 官方集群方案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</a:t>
            </a:r>
            <a:r>
              <a:rPr kumimoji="1" lang="zh-CN" altLang="en-US" dirty="0"/>
              <a:t> </a:t>
            </a:r>
            <a:r>
              <a:rPr kumimoji="1" lang="en-US" altLang="zh-CN" dirty="0"/>
              <a:t>11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DE43586-EFBA-6448-A3BC-D6DE733421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565" y="2043647"/>
            <a:ext cx="7486776" cy="461433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5C7E450-8171-3840-A21F-199AF27EA2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6341" y="2043647"/>
            <a:ext cx="3687233" cy="366126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F60DC44-762D-D447-A6DE-563DE636F1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6341" y="5704914"/>
            <a:ext cx="3449242" cy="1304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2688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</a:t>
            </a:r>
            <a:r>
              <a:rPr kumimoji="1" lang="zh-CN" altLang="en-US" dirty="0"/>
              <a:t> </a:t>
            </a:r>
            <a:r>
              <a:rPr kumimoji="1" lang="en-US" altLang="zh-CN" dirty="0"/>
              <a:t>11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1387FD0-AFB8-C749-830B-FB7CD677E6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582" y="867908"/>
            <a:ext cx="4991100" cy="342565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D088A45-887F-E847-8669-4F3E16D0BB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2682" y="1073164"/>
            <a:ext cx="5868534" cy="4665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2451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</a:t>
            </a:r>
            <a:r>
              <a:rPr kumimoji="1" lang="zh-CN" altLang="en-US" dirty="0"/>
              <a:t> </a:t>
            </a:r>
            <a:r>
              <a:rPr kumimoji="1" lang="en-US" altLang="zh-CN" dirty="0"/>
              <a:t>11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25557F3-BEF6-7041-8240-7D77FF47B0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924" y="812774"/>
            <a:ext cx="5743880" cy="390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986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</a:t>
            </a:r>
            <a:r>
              <a:rPr kumimoji="1" lang="zh-CN" altLang="en-US" dirty="0"/>
              <a:t> </a:t>
            </a:r>
            <a:r>
              <a:rPr kumimoji="1" lang="en-US" altLang="zh-CN" dirty="0"/>
              <a:t>11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D6294F3-3965-A14E-8CC7-0ED019896D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661" y="0"/>
            <a:ext cx="8799429" cy="521546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AB3ED71-DF97-C04C-935E-8D30A44C2A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5155" y="4350814"/>
            <a:ext cx="7340557" cy="1840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3149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</a:t>
            </a:r>
            <a:r>
              <a:rPr kumimoji="1" lang="zh-CN" altLang="en-US" dirty="0"/>
              <a:t> </a:t>
            </a:r>
            <a:r>
              <a:rPr kumimoji="1" lang="en-US" altLang="zh-CN" dirty="0"/>
              <a:t>11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D25878B-5455-4544-BB30-1CB9E08EEF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13" y="887400"/>
            <a:ext cx="6277387" cy="435660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7ECDC9E-D85C-954A-865B-0CC64F9D68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9333" y="982903"/>
            <a:ext cx="5520267" cy="416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871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</a:t>
            </a:r>
            <a:r>
              <a:rPr kumimoji="1" lang="zh-CN" altLang="en-US" dirty="0"/>
              <a:t> </a:t>
            </a:r>
            <a:r>
              <a:rPr kumimoji="1" lang="en-US" altLang="zh-CN" dirty="0"/>
              <a:t>11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902A73A-7154-D841-A8F2-848F4BC14E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0734" y="1028582"/>
            <a:ext cx="6627292" cy="2375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1085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>
                <a:solidFill>
                  <a:schemeClr val="bg1"/>
                </a:solidFill>
              </a:rPr>
              <a:t>Java </a:t>
            </a:r>
            <a:r>
              <a:rPr kumimoji="1" lang="en-US" altLang="zh-CN" dirty="0" err="1">
                <a:solidFill>
                  <a:schemeClr val="bg1"/>
                </a:solidFill>
              </a:rPr>
              <a:t>api</a:t>
            </a:r>
            <a:r>
              <a:rPr kumimoji="1" lang="zh-CN" altLang="en-US" dirty="0">
                <a:solidFill>
                  <a:schemeClr val="bg1"/>
                </a:solidFill>
              </a:rPr>
              <a:t>接口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</a:t>
            </a:r>
            <a:r>
              <a:rPr kumimoji="1" lang="zh-CN" altLang="en-US" dirty="0"/>
              <a:t> </a:t>
            </a:r>
            <a:r>
              <a:rPr kumimoji="1" lang="en-US" altLang="zh-CN" dirty="0"/>
              <a:t>11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22A3361-8896-1E45-8315-33956A1211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6700" y="5016500"/>
            <a:ext cx="3860226" cy="98636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43ECBE1-EA4E-904A-8BAD-2ACE8A3C25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5333" y="2047761"/>
            <a:ext cx="7019154" cy="2575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8681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Redis</a:t>
            </a:r>
            <a:r>
              <a:rPr kumimoji="1" lang="zh-CN" altLang="en-US" dirty="0">
                <a:solidFill>
                  <a:schemeClr val="bg1"/>
                </a:solidFill>
              </a:rPr>
              <a:t> </a:t>
            </a:r>
            <a:r>
              <a:rPr kumimoji="1" lang="en-US" altLang="zh-CN" dirty="0">
                <a:solidFill>
                  <a:schemeClr val="bg1"/>
                </a:solidFill>
              </a:rPr>
              <a:t>pub/sub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dirty="0">
                <a:solidFill>
                  <a:schemeClr val="bg1"/>
                </a:solidFill>
              </a:rPr>
              <a:t>pub/sub</a:t>
            </a:r>
            <a:r>
              <a:rPr kumimoji="1" lang="zh-CN" altLang="en-US" dirty="0">
                <a:solidFill>
                  <a:schemeClr val="bg1"/>
                </a:solidFill>
              </a:rPr>
              <a:t> 实现聊天室</a:t>
            </a: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</a:t>
            </a:r>
            <a:r>
              <a:rPr kumimoji="1" lang="zh-CN" altLang="en-US" dirty="0"/>
              <a:t> </a:t>
            </a:r>
            <a:r>
              <a:rPr kumimoji="1" lang="en-US" altLang="zh-CN" dirty="0"/>
              <a:t>11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493283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dirty="0"/>
              <a:t>2020.09.</a:t>
            </a:r>
            <a:r>
              <a:rPr kumimoji="1" lang="zh-CN" altLang="en-US" dirty="0"/>
              <a:t> </a:t>
            </a:r>
            <a:r>
              <a:rPr kumimoji="1" lang="en-US" altLang="zh-CN" dirty="0"/>
              <a:t>12 </a:t>
            </a:r>
            <a:r>
              <a:rPr kumimoji="1" lang="zh-CN" altLang="en-US" dirty="0"/>
              <a:t>比较遗憾</a:t>
            </a: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dirty="0"/>
              <a:t>2020.09.</a:t>
            </a:r>
            <a:r>
              <a:rPr kumimoji="1" lang="zh-CN" altLang="en-US" dirty="0"/>
              <a:t> </a:t>
            </a:r>
            <a:r>
              <a:rPr kumimoji="1" lang="en-US" altLang="zh-CN" dirty="0"/>
              <a:t>13</a:t>
            </a:r>
            <a:r>
              <a:rPr kumimoji="1" lang="zh-CN" altLang="en-US" dirty="0"/>
              <a:t> 也比较遗憾没有内容，其实车上是可以的</a:t>
            </a: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158999" y="614383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</a:t>
            </a:r>
            <a:r>
              <a:rPr kumimoji="1" lang="zh-CN" altLang="en-US" dirty="0"/>
              <a:t> </a:t>
            </a:r>
            <a:r>
              <a:rPr kumimoji="1" lang="en-US" altLang="zh-CN" dirty="0"/>
              <a:t>12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769336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>
                <a:solidFill>
                  <a:schemeClr val="bg1"/>
                </a:solidFill>
              </a:rPr>
              <a:t>Lets go.   zookeeper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CN" altLang="en-US" dirty="0"/>
              <a:t>每个节点数据最大</a:t>
            </a:r>
            <a:r>
              <a:rPr kumimoji="1" lang="en-US" altLang="zh-CN" dirty="0"/>
              <a:t>1(4</a:t>
            </a:r>
            <a:r>
              <a:rPr kumimoji="1" lang="zh-CN" altLang="en-US" dirty="0"/>
              <a:t>？</a:t>
            </a:r>
            <a:r>
              <a:rPr kumimoji="1" lang="en-US" altLang="zh-CN" dirty="0"/>
              <a:t>)</a:t>
            </a:r>
            <a:r>
              <a:rPr kumimoji="1" lang="zh-CN" altLang="en-US" dirty="0"/>
              <a:t>兆：网络传输，通信更快，保证高速。使用</a:t>
            </a:r>
            <a:r>
              <a:rPr kumimoji="1" lang="en-US" altLang="zh-CN" dirty="0" err="1"/>
              <a:t>zk</a:t>
            </a:r>
            <a:r>
              <a:rPr kumimoji="1" lang="zh-CN" altLang="en-US" dirty="0"/>
              <a:t>时的场景需要时，读写比高： 很多读，少量写，不然可能就不是</a:t>
            </a:r>
            <a:r>
              <a:rPr kumimoji="1" lang="en-US" altLang="zh-CN" dirty="0" err="1"/>
              <a:t>zk</a:t>
            </a:r>
            <a:r>
              <a:rPr kumimoji="1" lang="zh-CN" altLang="en-US" dirty="0"/>
              <a:t>的最佳使用场景。</a:t>
            </a: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CN" altLang="en-US" dirty="0"/>
              <a:t>高可用意味着，主从同步迅速，所以</a:t>
            </a:r>
            <a:r>
              <a:rPr kumimoji="1" lang="en-US" altLang="zh-CN" dirty="0" err="1"/>
              <a:t>zk</a:t>
            </a:r>
            <a:r>
              <a:rPr kumimoji="1" lang="zh-CN" altLang="en-US" dirty="0"/>
              <a:t>限制节点数据量， 保证速度，提高同步速度，从而提高可用性</a:t>
            </a: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</a:t>
            </a:r>
            <a:r>
              <a:rPr kumimoji="1" lang="zh-CN" altLang="en-US" dirty="0"/>
              <a:t> </a:t>
            </a:r>
            <a:r>
              <a:rPr kumimoji="1" lang="en-US" altLang="zh-CN" dirty="0"/>
              <a:t>14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413908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redis</a:t>
            </a:r>
            <a:r>
              <a:rPr kumimoji="1" lang="en-US" altLang="zh-CN" dirty="0">
                <a:solidFill>
                  <a:schemeClr val="bg1"/>
                </a:solidFill>
              </a:rPr>
              <a:t> </a:t>
            </a:r>
            <a:r>
              <a:rPr kumimoji="1" lang="en-US" altLang="zh-CN" dirty="0" err="1">
                <a:solidFill>
                  <a:schemeClr val="bg1"/>
                </a:solidFill>
              </a:rPr>
              <a:t>Transation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 fontScale="925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dirty="0" err="1"/>
              <a:t>Pubsub</a:t>
            </a:r>
            <a:r>
              <a:rPr kumimoji="1" lang="en-US" altLang="zh-CN" dirty="0"/>
              <a:t>/</a:t>
            </a:r>
            <a:r>
              <a:rPr kumimoji="1" lang="zh-CN" altLang="en-US" dirty="0"/>
              <a:t>消息订阅</a:t>
            </a: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dirty="0"/>
              <a:t>Pipeline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CN" altLang="en-US" dirty="0"/>
              <a:t>事务</a:t>
            </a: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dirty="0"/>
              <a:t>Watch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dirty="0" err="1"/>
              <a:t>Muti</a:t>
            </a: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dirty="0"/>
              <a:t>discard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dirty="0"/>
              <a:t>Exec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dirty="0" err="1"/>
              <a:t>Bloom.so</a:t>
            </a:r>
            <a:r>
              <a:rPr kumimoji="1" lang="en-US" altLang="zh-CN" dirty="0"/>
              <a:t> </a:t>
            </a:r>
            <a:r>
              <a:rPr kumimoji="1" lang="zh-CN" altLang="en-US" dirty="0"/>
              <a:t>安装 启动 使用 算法</a:t>
            </a: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CN" altLang="en-US" dirty="0"/>
              <a:t>缓存淘汰算法：主动：定时随机</a:t>
            </a:r>
            <a:r>
              <a:rPr kumimoji="1" lang="en-US" altLang="zh-CN" dirty="0"/>
              <a:t>20key</a:t>
            </a:r>
            <a:r>
              <a:rPr kumimoji="1" lang="zh-CN" altLang="en-US" dirty="0"/>
              <a:t>，有</a:t>
            </a:r>
            <a:r>
              <a:rPr kumimoji="1" lang="en-US" altLang="zh-CN" dirty="0"/>
              <a:t>25%</a:t>
            </a:r>
            <a:r>
              <a:rPr kumimoji="1" lang="zh-CN" altLang="en-US" dirty="0"/>
              <a:t>过期，再次随机 被动：客户端访问时，校验过期，删除，返回</a:t>
            </a:r>
            <a:r>
              <a:rPr kumimoji="1" lang="en-US" altLang="zh-CN" dirty="0"/>
              <a:t>key</a:t>
            </a:r>
            <a:r>
              <a:rPr kumimoji="1" lang="zh-CN" altLang="en-US" dirty="0"/>
              <a:t>过期</a:t>
            </a: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2020.09.07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Redis</a:t>
            </a:r>
            <a:r>
              <a:rPr kumimoji="1" lang="zh-CN" altLang="en-US" dirty="0"/>
              <a:t>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161612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</a:t>
            </a:r>
            <a:r>
              <a:rPr kumimoji="1" lang="zh-CN" altLang="en-US" dirty="0"/>
              <a:t> </a:t>
            </a:r>
            <a:r>
              <a:rPr kumimoji="1" lang="en-US" altLang="zh-CN" dirty="0"/>
              <a:t>14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9101563-447A-1146-8792-1958A7D751B9}"/>
              </a:ext>
            </a:extLst>
          </p:cNvPr>
          <p:cNvSpPr txBox="1"/>
          <p:nvPr/>
        </p:nvSpPr>
        <p:spPr>
          <a:xfrm>
            <a:off x="9914467" y="745067"/>
            <a:ext cx="1763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55:</a:t>
            </a:r>
            <a:r>
              <a:rPr kumimoji="1" lang="zh-CN" altLang="en-US" dirty="0"/>
              <a:t> </a:t>
            </a:r>
            <a:r>
              <a:rPr kumimoji="1" lang="en-US" altLang="zh-CN" dirty="0"/>
              <a:t>1.03: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zk</a:t>
            </a:r>
            <a:r>
              <a:rPr kumimoji="1" lang="zh-CN" altLang="en-US" dirty="0"/>
              <a:t>安装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2DE311D-207C-2840-8468-FC8B79924B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6424" y="1164696"/>
            <a:ext cx="3409950" cy="1289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0071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>
                <a:solidFill>
                  <a:schemeClr val="bg1"/>
                </a:solidFill>
              </a:rPr>
              <a:t>nothing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</a:t>
            </a:r>
            <a:r>
              <a:rPr kumimoji="1" lang="zh-CN" altLang="en-US" dirty="0"/>
              <a:t> </a:t>
            </a:r>
            <a:r>
              <a:rPr kumimoji="1" lang="en-US" altLang="zh-CN" dirty="0"/>
              <a:t>15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176788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>
                <a:solidFill>
                  <a:schemeClr val="bg1"/>
                </a:solidFill>
              </a:rPr>
              <a:t>not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</a:t>
            </a:r>
            <a:r>
              <a:rPr kumimoji="1" lang="zh-CN" altLang="en-US" dirty="0"/>
              <a:t> </a:t>
            </a:r>
            <a:r>
              <a:rPr kumimoji="1" lang="en-US" altLang="zh-CN" dirty="0"/>
              <a:t>16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4CE617F-4548-C744-9616-6324331125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667" y="1938867"/>
            <a:ext cx="10769600" cy="3491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6047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</a:t>
            </a:r>
            <a:r>
              <a:rPr kumimoji="1" lang="zh-CN" altLang="en-US" dirty="0"/>
              <a:t> </a:t>
            </a:r>
            <a:r>
              <a:rPr kumimoji="1" lang="en-US" altLang="zh-CN" dirty="0"/>
              <a:t>16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FF60D25-7C43-C54C-95A4-14E500221E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397" y="795866"/>
            <a:ext cx="6372212" cy="4385733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E8E5EADE-9BCE-E441-833F-3AD6A47126A5}"/>
              </a:ext>
            </a:extLst>
          </p:cNvPr>
          <p:cNvSpPr txBox="1"/>
          <p:nvPr/>
        </p:nvSpPr>
        <p:spPr>
          <a:xfrm>
            <a:off x="988679" y="5029200"/>
            <a:ext cx="1636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Create –s /</a:t>
            </a:r>
            <a:r>
              <a:rPr kumimoji="1" lang="en-US" altLang="zh-CN" dirty="0" err="1"/>
              <a:t>aaa</a:t>
            </a:r>
            <a:endParaRPr kumimoji="1"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181C5E9B-88F7-BB42-862D-30C361D9C0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6666" y="1530615"/>
            <a:ext cx="5967360" cy="1826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630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</a:t>
            </a:r>
            <a:r>
              <a:rPr kumimoji="1" lang="zh-CN" altLang="en-US" dirty="0"/>
              <a:t> </a:t>
            </a:r>
            <a:r>
              <a:rPr kumimoji="1" lang="en-US" altLang="zh-CN" dirty="0"/>
              <a:t>16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794342A-1F58-C04E-9426-5DC7CF147F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677" y="1110695"/>
            <a:ext cx="5907123" cy="507192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DD36AF3-D1CC-C147-9C7D-3A05570011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1767" y="1280001"/>
            <a:ext cx="2586567" cy="52515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6913835-6E94-7145-8E4C-3D615A61CB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6112" y="2396067"/>
            <a:ext cx="4521755" cy="3195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8953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</a:t>
            </a:r>
            <a:r>
              <a:rPr kumimoji="1" lang="zh-CN" altLang="en-US" dirty="0"/>
              <a:t> </a:t>
            </a:r>
            <a:r>
              <a:rPr kumimoji="1" lang="en-US" altLang="zh-CN" dirty="0"/>
              <a:t>17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8D8CB76-D467-4345-BE8E-C561BA0FD8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899" y="1007533"/>
            <a:ext cx="6464642" cy="3826933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2AC28EA8-93B8-F248-919A-31A7BBD0C5BD}"/>
              </a:ext>
            </a:extLst>
          </p:cNvPr>
          <p:cNvSpPr txBox="1"/>
          <p:nvPr/>
        </p:nvSpPr>
        <p:spPr>
          <a:xfrm>
            <a:off x="6937541" y="3090333"/>
            <a:ext cx="9206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/>
              <a:t>M:myid</a:t>
            </a:r>
            <a:r>
              <a:rPr kumimoji="1" lang="en-US" altLang="zh-CN" dirty="0"/>
              <a:t> </a:t>
            </a:r>
          </a:p>
          <a:p>
            <a:r>
              <a:rPr kumimoji="1" lang="en-US" altLang="zh-CN" dirty="0"/>
              <a:t>Z: </a:t>
            </a:r>
            <a:r>
              <a:rPr kumimoji="1" lang="en-US" altLang="zh-CN" dirty="0" err="1"/>
              <a:t>zxid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1958781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</a:t>
            </a:r>
            <a:r>
              <a:rPr kumimoji="1" lang="zh-CN" altLang="en-US" dirty="0"/>
              <a:t> </a:t>
            </a:r>
            <a:r>
              <a:rPr kumimoji="1" lang="en-US" altLang="zh-CN" dirty="0"/>
              <a:t>18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5414354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</a:t>
            </a:r>
            <a:r>
              <a:rPr kumimoji="1" lang="zh-CN" altLang="en-US" dirty="0"/>
              <a:t> </a:t>
            </a:r>
            <a:r>
              <a:rPr kumimoji="1" lang="en-US" altLang="zh-CN" dirty="0"/>
              <a:t>18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D32488D-384D-C94B-A2E9-AC13640486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000" y="1938867"/>
            <a:ext cx="7857067" cy="4155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8542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>
                <a:solidFill>
                  <a:schemeClr val="bg1"/>
                </a:solidFill>
              </a:rPr>
              <a:t>nothing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</a:t>
            </a:r>
            <a:r>
              <a:rPr kumimoji="1" lang="zh-CN" altLang="en-US" dirty="0"/>
              <a:t> </a:t>
            </a:r>
            <a:r>
              <a:rPr kumimoji="1" lang="en-US" altLang="zh-CN" dirty="0"/>
              <a:t>19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70795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>
                <a:solidFill>
                  <a:schemeClr val="bg1"/>
                </a:solidFill>
              </a:rPr>
              <a:t>DP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</a:t>
            </a:r>
            <a:r>
              <a:rPr kumimoji="1" lang="zh-CN" altLang="en-US" dirty="0"/>
              <a:t> </a:t>
            </a:r>
            <a:r>
              <a:rPr kumimoji="1" lang="en-US" altLang="zh-CN" dirty="0"/>
              <a:t>20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3D6E1B1-C7C9-A74E-9159-C25EEF0AAA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7132" y="1794934"/>
            <a:ext cx="3422650" cy="2370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9829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Redis</a:t>
            </a:r>
            <a:r>
              <a:rPr kumimoji="1" lang="zh-CN" altLang="en-US" dirty="0">
                <a:solidFill>
                  <a:schemeClr val="bg1"/>
                </a:solidFill>
              </a:rPr>
              <a:t> </a:t>
            </a:r>
            <a:r>
              <a:rPr kumimoji="1" lang="en-US" altLang="zh-CN" dirty="0" err="1">
                <a:solidFill>
                  <a:schemeClr val="bg1"/>
                </a:solidFill>
              </a:rPr>
              <a:t>Rdb</a:t>
            </a:r>
            <a:r>
              <a:rPr kumimoji="1" lang="en-US" altLang="zh-CN" dirty="0">
                <a:solidFill>
                  <a:schemeClr val="bg1"/>
                </a:solidFill>
              </a:rPr>
              <a:t> </a:t>
            </a:r>
            <a:r>
              <a:rPr kumimoji="1" lang="en-US" altLang="zh-CN" dirty="0" err="1">
                <a:solidFill>
                  <a:schemeClr val="bg1"/>
                </a:solidFill>
              </a:rPr>
              <a:t>aof</a:t>
            </a:r>
            <a:r>
              <a:rPr kumimoji="1" lang="en-US" altLang="zh-CN" dirty="0">
                <a:solidFill>
                  <a:schemeClr val="bg1"/>
                </a:solidFill>
              </a:rPr>
              <a:t> 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CN" altLang="en-US" dirty="0"/>
              <a:t>内存数据持久化概念</a:t>
            </a: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CN" altLang="en-US" dirty="0"/>
              <a:t>命令行；管道重新启动进程</a:t>
            </a: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2020.09.08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Redis</a:t>
            </a:r>
            <a:r>
              <a:rPr kumimoji="1" lang="zh-CN" altLang="en-US" dirty="0"/>
              <a:t>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004B314-F235-5543-9A1C-3D642B8BE5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5226" y="3168637"/>
            <a:ext cx="6434508" cy="3496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44728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Dp</a:t>
            </a:r>
            <a:r>
              <a:rPr kumimoji="1" lang="en-US" altLang="zh-CN" dirty="0">
                <a:solidFill>
                  <a:schemeClr val="bg1"/>
                </a:solidFill>
              </a:rPr>
              <a:t>-factory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dirty="0"/>
              <a:t>Simple factory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dirty="0"/>
              <a:t>Static factory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dirty="0"/>
              <a:t>Factory method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dirty="0"/>
              <a:t>Abstract factory</a:t>
            </a:r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</a:t>
            </a:r>
            <a:r>
              <a:rPr kumimoji="1" lang="zh-CN" altLang="en-US" dirty="0"/>
              <a:t> </a:t>
            </a:r>
            <a:r>
              <a:rPr kumimoji="1" lang="en-US" altLang="zh-CN" dirty="0"/>
              <a:t>21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3022930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7" y="1122363"/>
            <a:ext cx="11091333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lang="en-US" altLang="zh-CN" dirty="0"/>
              <a:t>24 </a:t>
            </a:r>
            <a:r>
              <a:rPr lang="zh-CN" altLang="en-US" dirty="0"/>
              <a:t>高并发负载均衡：网络协议原理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/>
              <a:t>24: 17min </a:t>
            </a:r>
            <a:r>
              <a:rPr lang="zh-CN" altLang="en-US" dirty="0"/>
              <a:t>正式开始：循循善诱开场</a:t>
            </a:r>
            <a:r>
              <a:rPr lang="en-US" altLang="zh-CN" dirty="0"/>
              <a:t>-&gt;28min - &gt;42min: </a:t>
            </a:r>
            <a:r>
              <a:rPr lang="zh-CN" altLang="en-US" dirty="0"/>
              <a:t>进入正题</a:t>
            </a:r>
            <a:r>
              <a:rPr lang="en-US" altLang="zh-CN" dirty="0"/>
              <a:t> -&gt;</a:t>
            </a:r>
            <a:r>
              <a:rPr lang="zh-CN" altLang="en-US" dirty="0"/>
              <a:t>原理开场：</a:t>
            </a:r>
            <a:r>
              <a:rPr lang="en-US" altLang="zh-CN" dirty="0"/>
              <a:t>55min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</a:t>
            </a:r>
            <a:r>
              <a:rPr kumimoji="1" lang="zh-CN" altLang="en-US" dirty="0"/>
              <a:t> </a:t>
            </a:r>
            <a:r>
              <a:rPr kumimoji="1" lang="en-US" altLang="zh-CN" dirty="0"/>
              <a:t>21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A32EAF5-B86F-D743-9C76-6757099CF0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4142" y="3254432"/>
            <a:ext cx="5573991" cy="338275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4036790-5987-1B48-A105-E9981F9381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2091" y="3602567"/>
            <a:ext cx="5052709" cy="1844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85557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>
                <a:solidFill>
                  <a:schemeClr val="bg1"/>
                </a:solidFill>
              </a:rPr>
              <a:t>no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CN" altLang="en-US" dirty="0"/>
              <a:t>三次握手四次分手</a:t>
            </a: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</a:t>
            </a:r>
            <a:r>
              <a:rPr kumimoji="1" lang="zh-CN" altLang="en-US" dirty="0"/>
              <a:t> </a:t>
            </a:r>
            <a:r>
              <a:rPr kumimoji="1" lang="en-US" altLang="zh-CN" dirty="0"/>
              <a:t>22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4BAB13F-1E22-3D42-B022-111C2E054A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7334" y="1792702"/>
            <a:ext cx="4555067" cy="92943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4B01A492-1627-8F49-B75E-F712CFE72FF8}"/>
              </a:ext>
            </a:extLst>
          </p:cNvPr>
          <p:cNvSpPr txBox="1"/>
          <p:nvPr/>
        </p:nvSpPr>
        <p:spPr>
          <a:xfrm>
            <a:off x="6403708" y="2229807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关闭文件描述符</a:t>
            </a:r>
            <a:endParaRPr kumimoji="1" lang="en-US" altLang="zh-CN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59F878C-51CB-3A40-B857-738B0D213C48}"/>
              </a:ext>
            </a:extLst>
          </p:cNvPr>
          <p:cNvSpPr txBox="1"/>
          <p:nvPr/>
        </p:nvSpPr>
        <p:spPr>
          <a:xfrm>
            <a:off x="10126133" y="982133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24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3470703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>
                <a:solidFill>
                  <a:schemeClr val="bg1"/>
                </a:solidFill>
              </a:rPr>
              <a:t>no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CN" altLang="en-US" dirty="0"/>
              <a:t>开始： </a:t>
            </a:r>
            <a:r>
              <a:rPr kumimoji="1" lang="en-US" altLang="zh-CN" dirty="0"/>
              <a:t>10min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</a:t>
            </a:r>
            <a:r>
              <a:rPr kumimoji="1" lang="zh-CN" altLang="en-US" dirty="0"/>
              <a:t> </a:t>
            </a:r>
            <a:r>
              <a:rPr kumimoji="1" lang="en-US" altLang="zh-CN" dirty="0"/>
              <a:t>22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068D074-85B2-C144-B5A5-D9D28B0D9D73}"/>
              </a:ext>
            </a:extLst>
          </p:cNvPr>
          <p:cNvSpPr txBox="1"/>
          <p:nvPr/>
        </p:nvSpPr>
        <p:spPr>
          <a:xfrm>
            <a:off x="11243733" y="838200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25</a:t>
            </a:r>
            <a:endParaRPr kumimoji="1"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A7000F3-F385-7B4C-A645-FFF8EC9FF4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2830" y="3364428"/>
            <a:ext cx="7086600" cy="2884535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281EDE11-7CF3-1749-B8EA-39621E0965FC}"/>
              </a:ext>
            </a:extLst>
          </p:cNvPr>
          <p:cNvSpPr txBox="1"/>
          <p:nvPr/>
        </p:nvSpPr>
        <p:spPr>
          <a:xfrm>
            <a:off x="4521200" y="1439333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基于三层实现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BFD0F00-1034-BC46-8D44-253B22C516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13" y="2642292"/>
            <a:ext cx="4376071" cy="268324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F13CCCE8-E5CF-BF4D-AFFA-23B74608B6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6235" y="2765400"/>
            <a:ext cx="7107262" cy="2999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34345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>
                <a:solidFill>
                  <a:schemeClr val="bg1"/>
                </a:solidFill>
              </a:rPr>
              <a:t>no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2020.09.23</a:t>
            </a:r>
            <a:r>
              <a:rPr kumimoji="1" lang="zh-CN" altLang="en-US" dirty="0"/>
              <a:t>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16437C8-80B8-804D-A0C6-F046217F7C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164" y="1938867"/>
            <a:ext cx="7455399" cy="3117837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5B14528A-1011-2149-BDD9-1C050C9D9198}"/>
              </a:ext>
            </a:extLst>
          </p:cNvPr>
          <p:cNvSpPr txBox="1"/>
          <p:nvPr/>
        </p:nvSpPr>
        <p:spPr>
          <a:xfrm>
            <a:off x="4673600" y="1447800"/>
            <a:ext cx="47307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基于二层（链路层），性能更好，比</a:t>
            </a:r>
            <a:r>
              <a:rPr kumimoji="1" lang="en-US" altLang="zh-CN" dirty="0" err="1"/>
              <a:t>nat</a:t>
            </a:r>
            <a:r>
              <a:rPr kumimoji="1" lang="zh-CN" altLang="en-US" dirty="0"/>
              <a:t>模式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E653A0A-04DD-BC4A-85BC-BC3037AA78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467" y="2094428"/>
            <a:ext cx="8678333" cy="4246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54661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io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658A3E1-5C34-BE42-9709-F77577055279}"/>
              </a:ext>
            </a:extLst>
          </p:cNvPr>
          <p:cNvSpPr txBox="1"/>
          <p:nvPr/>
        </p:nvSpPr>
        <p:spPr>
          <a:xfrm>
            <a:off x="465667" y="194733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23</a:t>
            </a:r>
            <a:endParaRPr kumimoji="1"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BFD6CFA-D9BD-D643-BAE0-6295D3CE0533}"/>
              </a:ext>
            </a:extLst>
          </p:cNvPr>
          <p:cNvSpPr txBox="1"/>
          <p:nvPr/>
        </p:nvSpPr>
        <p:spPr>
          <a:xfrm>
            <a:off x="11768667" y="211667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09</a:t>
            </a:r>
            <a:endParaRPr kumimoji="1"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66927C9-870B-7845-94EB-6E5633ADD051}"/>
              </a:ext>
            </a:extLst>
          </p:cNvPr>
          <p:cNvSpPr txBox="1"/>
          <p:nvPr/>
        </p:nvSpPr>
        <p:spPr>
          <a:xfrm>
            <a:off x="194733" y="6300800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2020</a:t>
            </a:r>
            <a:endParaRPr kumimoji="1"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8D39CCF9-6AD8-004B-8C18-A288F61377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948" y="1782135"/>
            <a:ext cx="7934430" cy="3901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72294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io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658A3E1-5C34-BE42-9709-F77577055279}"/>
              </a:ext>
            </a:extLst>
          </p:cNvPr>
          <p:cNvSpPr txBox="1"/>
          <p:nvPr/>
        </p:nvSpPr>
        <p:spPr>
          <a:xfrm>
            <a:off x="465667" y="194733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24</a:t>
            </a:r>
            <a:endParaRPr kumimoji="1"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BFD6CFA-D9BD-D643-BAE0-6295D3CE0533}"/>
              </a:ext>
            </a:extLst>
          </p:cNvPr>
          <p:cNvSpPr txBox="1"/>
          <p:nvPr/>
        </p:nvSpPr>
        <p:spPr>
          <a:xfrm>
            <a:off x="11768667" y="211667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09</a:t>
            </a:r>
            <a:endParaRPr kumimoji="1"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66927C9-870B-7845-94EB-6E5633ADD051}"/>
              </a:ext>
            </a:extLst>
          </p:cNvPr>
          <p:cNvSpPr txBox="1"/>
          <p:nvPr/>
        </p:nvSpPr>
        <p:spPr>
          <a:xfrm>
            <a:off x="194733" y="6300800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2020</a:t>
            </a:r>
            <a:endParaRPr kumimoji="1"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0F85D4A-9800-4545-89A7-F7F7FA4AF0A4}"/>
              </a:ext>
            </a:extLst>
          </p:cNvPr>
          <p:cNvSpPr txBox="1"/>
          <p:nvPr/>
        </p:nvSpPr>
        <p:spPr>
          <a:xfrm>
            <a:off x="4529667" y="372533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J1-26</a:t>
            </a:r>
            <a:endParaRPr kumimoji="1"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E16D094B-DB12-1C40-9C8E-2BEDEC9C01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079" y="1779082"/>
            <a:ext cx="7864287" cy="4029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95550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io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658A3E1-5C34-BE42-9709-F77577055279}"/>
              </a:ext>
            </a:extLst>
          </p:cNvPr>
          <p:cNvSpPr txBox="1"/>
          <p:nvPr/>
        </p:nvSpPr>
        <p:spPr>
          <a:xfrm>
            <a:off x="465667" y="194733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24</a:t>
            </a:r>
            <a:endParaRPr kumimoji="1"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BFD6CFA-D9BD-D643-BAE0-6295D3CE0533}"/>
              </a:ext>
            </a:extLst>
          </p:cNvPr>
          <p:cNvSpPr txBox="1"/>
          <p:nvPr/>
        </p:nvSpPr>
        <p:spPr>
          <a:xfrm>
            <a:off x="11768667" y="211667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09</a:t>
            </a:r>
            <a:endParaRPr kumimoji="1"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66927C9-870B-7845-94EB-6E5633ADD051}"/>
              </a:ext>
            </a:extLst>
          </p:cNvPr>
          <p:cNvSpPr txBox="1"/>
          <p:nvPr/>
        </p:nvSpPr>
        <p:spPr>
          <a:xfrm>
            <a:off x="194733" y="6300800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2020</a:t>
            </a:r>
            <a:endParaRPr kumimoji="1"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F014A2AB-799E-A34B-B950-44CB10F765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3426" y="2396067"/>
            <a:ext cx="5126311" cy="39878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4210AF4A-413F-4A42-8394-4D9AFB3475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9562" y="5913149"/>
            <a:ext cx="3947583" cy="387651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1282BB77-6F85-B247-A0D7-7EBAC2A966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733" y="2685884"/>
            <a:ext cx="6502399" cy="2594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51155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io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658A3E1-5C34-BE42-9709-F77577055279}"/>
              </a:ext>
            </a:extLst>
          </p:cNvPr>
          <p:cNvSpPr txBox="1"/>
          <p:nvPr/>
        </p:nvSpPr>
        <p:spPr>
          <a:xfrm>
            <a:off x="465667" y="194733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24</a:t>
            </a:r>
            <a:endParaRPr kumimoji="1"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BFD6CFA-D9BD-D643-BAE0-6295D3CE0533}"/>
              </a:ext>
            </a:extLst>
          </p:cNvPr>
          <p:cNvSpPr txBox="1"/>
          <p:nvPr/>
        </p:nvSpPr>
        <p:spPr>
          <a:xfrm>
            <a:off x="11768667" y="211667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09</a:t>
            </a:r>
            <a:endParaRPr kumimoji="1"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66927C9-870B-7845-94EB-6E5633ADD051}"/>
              </a:ext>
            </a:extLst>
          </p:cNvPr>
          <p:cNvSpPr txBox="1"/>
          <p:nvPr/>
        </p:nvSpPr>
        <p:spPr>
          <a:xfrm>
            <a:off x="194733" y="6300800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2020</a:t>
            </a:r>
            <a:endParaRPr kumimoji="1"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0EF05DE8-62FF-FB40-82B1-E2A6C51071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705" y="1226067"/>
            <a:ext cx="7070318" cy="4595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97382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io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658A3E1-5C34-BE42-9709-F77577055279}"/>
              </a:ext>
            </a:extLst>
          </p:cNvPr>
          <p:cNvSpPr txBox="1"/>
          <p:nvPr/>
        </p:nvSpPr>
        <p:spPr>
          <a:xfrm>
            <a:off x="465667" y="194733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24</a:t>
            </a:r>
            <a:endParaRPr kumimoji="1"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BFD6CFA-D9BD-D643-BAE0-6295D3CE0533}"/>
              </a:ext>
            </a:extLst>
          </p:cNvPr>
          <p:cNvSpPr txBox="1"/>
          <p:nvPr/>
        </p:nvSpPr>
        <p:spPr>
          <a:xfrm>
            <a:off x="11768667" y="211667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09</a:t>
            </a:r>
            <a:endParaRPr kumimoji="1"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66927C9-870B-7845-94EB-6E5633ADD051}"/>
              </a:ext>
            </a:extLst>
          </p:cNvPr>
          <p:cNvSpPr txBox="1"/>
          <p:nvPr/>
        </p:nvSpPr>
        <p:spPr>
          <a:xfrm>
            <a:off x="194733" y="6300800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2020</a:t>
            </a:r>
            <a:endParaRPr kumimoji="1"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06BC610B-C234-B14C-AC5E-30A86E865A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948" y="2029632"/>
            <a:ext cx="7843199" cy="110220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CB3D23D2-7922-8B4D-BFA2-B4CA50991E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637" y="3318364"/>
            <a:ext cx="7425267" cy="331249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EDF0FFED-F43A-D144-9FC8-C4E2571B2D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1100" y="3436750"/>
            <a:ext cx="4660900" cy="1828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7552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Redis</a:t>
            </a:r>
            <a:r>
              <a:rPr kumimoji="1" lang="zh-CN" altLang="en-US" dirty="0">
                <a:solidFill>
                  <a:schemeClr val="bg1"/>
                </a:solidFill>
              </a:rPr>
              <a:t> </a:t>
            </a:r>
            <a:r>
              <a:rPr kumimoji="1" lang="en-US" altLang="zh-CN" dirty="0" err="1">
                <a:solidFill>
                  <a:schemeClr val="bg1"/>
                </a:solidFill>
              </a:rPr>
              <a:t>Rdb</a:t>
            </a:r>
            <a:r>
              <a:rPr kumimoji="1" lang="en-US" altLang="zh-CN" dirty="0">
                <a:solidFill>
                  <a:schemeClr val="bg1"/>
                </a:solidFill>
              </a:rPr>
              <a:t> </a:t>
            </a:r>
            <a:r>
              <a:rPr kumimoji="1" lang="en-US" altLang="zh-CN" dirty="0" err="1">
                <a:solidFill>
                  <a:schemeClr val="bg1"/>
                </a:solidFill>
              </a:rPr>
              <a:t>aof</a:t>
            </a:r>
            <a:r>
              <a:rPr kumimoji="1" lang="en-US" altLang="zh-CN" dirty="0">
                <a:solidFill>
                  <a:schemeClr val="bg1"/>
                </a:solidFill>
              </a:rPr>
              <a:t> 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2020.09.08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Redis</a:t>
            </a:r>
            <a:r>
              <a:rPr kumimoji="1" lang="zh-CN" altLang="en-US" dirty="0"/>
              <a:t>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A17504E-CE44-CF42-84FB-A29B6BBD47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6424" y="887401"/>
            <a:ext cx="6965906" cy="39894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02C888C2-BD75-9A4C-90CC-1B7579CF5F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7927" y="2396067"/>
            <a:ext cx="2305140" cy="255181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010ED0AB-F345-D04B-A957-8E51DB9DB8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7185" y="4682067"/>
            <a:ext cx="5732424" cy="2345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42364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io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658A3E1-5C34-BE42-9709-F77577055279}"/>
              </a:ext>
            </a:extLst>
          </p:cNvPr>
          <p:cNvSpPr txBox="1"/>
          <p:nvPr/>
        </p:nvSpPr>
        <p:spPr>
          <a:xfrm>
            <a:off x="465667" y="194733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24</a:t>
            </a:r>
            <a:endParaRPr kumimoji="1"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BFD6CFA-D9BD-D643-BAE0-6295D3CE0533}"/>
              </a:ext>
            </a:extLst>
          </p:cNvPr>
          <p:cNvSpPr txBox="1"/>
          <p:nvPr/>
        </p:nvSpPr>
        <p:spPr>
          <a:xfrm>
            <a:off x="11768667" y="211667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09</a:t>
            </a:r>
            <a:endParaRPr kumimoji="1"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66927C9-870B-7845-94EB-6E5633ADD051}"/>
              </a:ext>
            </a:extLst>
          </p:cNvPr>
          <p:cNvSpPr txBox="1"/>
          <p:nvPr/>
        </p:nvSpPr>
        <p:spPr>
          <a:xfrm>
            <a:off x="194733" y="6300800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2020</a:t>
            </a:r>
            <a:endParaRPr kumimoji="1"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8129E61E-ACA5-8242-9FF3-C916095CD0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957" y="1422400"/>
            <a:ext cx="7205814" cy="4210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66287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io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658A3E1-5C34-BE42-9709-F77577055279}"/>
              </a:ext>
            </a:extLst>
          </p:cNvPr>
          <p:cNvSpPr txBox="1"/>
          <p:nvPr/>
        </p:nvSpPr>
        <p:spPr>
          <a:xfrm>
            <a:off x="465667" y="194733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24</a:t>
            </a:r>
            <a:endParaRPr kumimoji="1"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BFD6CFA-D9BD-D643-BAE0-6295D3CE0533}"/>
              </a:ext>
            </a:extLst>
          </p:cNvPr>
          <p:cNvSpPr txBox="1"/>
          <p:nvPr/>
        </p:nvSpPr>
        <p:spPr>
          <a:xfrm>
            <a:off x="11768667" y="211667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09</a:t>
            </a:r>
            <a:endParaRPr kumimoji="1"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66927C9-870B-7845-94EB-6E5633ADD051}"/>
              </a:ext>
            </a:extLst>
          </p:cNvPr>
          <p:cNvSpPr txBox="1"/>
          <p:nvPr/>
        </p:nvSpPr>
        <p:spPr>
          <a:xfrm>
            <a:off x="194733" y="6300800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2020</a:t>
            </a:r>
            <a:endParaRPr kumimoji="1"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4FA8EF3-E12E-D64E-8804-BD25C9BBB5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637" y="1809898"/>
            <a:ext cx="7966730" cy="3245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75233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io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658A3E1-5C34-BE42-9709-F77577055279}"/>
              </a:ext>
            </a:extLst>
          </p:cNvPr>
          <p:cNvSpPr txBox="1"/>
          <p:nvPr/>
        </p:nvSpPr>
        <p:spPr>
          <a:xfrm>
            <a:off x="465667" y="194733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24</a:t>
            </a:r>
            <a:endParaRPr kumimoji="1"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BFD6CFA-D9BD-D643-BAE0-6295D3CE0533}"/>
              </a:ext>
            </a:extLst>
          </p:cNvPr>
          <p:cNvSpPr txBox="1"/>
          <p:nvPr/>
        </p:nvSpPr>
        <p:spPr>
          <a:xfrm>
            <a:off x="11768667" y="211667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09</a:t>
            </a:r>
            <a:endParaRPr kumimoji="1"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66927C9-870B-7845-94EB-6E5633ADD051}"/>
              </a:ext>
            </a:extLst>
          </p:cNvPr>
          <p:cNvSpPr txBox="1"/>
          <p:nvPr/>
        </p:nvSpPr>
        <p:spPr>
          <a:xfrm>
            <a:off x="194733" y="6300800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2020</a:t>
            </a:r>
            <a:endParaRPr kumimoji="1"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69393CA-AE73-B948-9767-6227327894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0417" y="2017184"/>
            <a:ext cx="7323915" cy="4669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73813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io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658A3E1-5C34-BE42-9709-F77577055279}"/>
              </a:ext>
            </a:extLst>
          </p:cNvPr>
          <p:cNvSpPr txBox="1"/>
          <p:nvPr/>
        </p:nvSpPr>
        <p:spPr>
          <a:xfrm>
            <a:off x="465667" y="194733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25</a:t>
            </a:r>
            <a:endParaRPr kumimoji="1"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BFD6CFA-D9BD-D643-BAE0-6295D3CE0533}"/>
              </a:ext>
            </a:extLst>
          </p:cNvPr>
          <p:cNvSpPr txBox="1"/>
          <p:nvPr/>
        </p:nvSpPr>
        <p:spPr>
          <a:xfrm>
            <a:off x="11768667" y="211667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09</a:t>
            </a:r>
            <a:endParaRPr kumimoji="1"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66927C9-870B-7845-94EB-6E5633ADD051}"/>
              </a:ext>
            </a:extLst>
          </p:cNvPr>
          <p:cNvSpPr txBox="1"/>
          <p:nvPr/>
        </p:nvSpPr>
        <p:spPr>
          <a:xfrm>
            <a:off x="194733" y="6300800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2020</a:t>
            </a:r>
            <a:endParaRPr kumimoji="1"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E5550CA8-44D8-2847-8453-988384F63E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914" y="1863183"/>
            <a:ext cx="4461353" cy="97511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913C7A3A-9BED-274C-A289-97DF2357E0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717" y="3161487"/>
            <a:ext cx="5154756" cy="60096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AFC615FB-E51F-2C49-9E18-D8FC5305A7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400" y="3936160"/>
            <a:ext cx="7495549" cy="298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49692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io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dirty="0"/>
              <a:t>50min</a:t>
            </a:r>
            <a:r>
              <a:rPr kumimoji="1" lang="zh-CN" altLang="en-US" dirty="0"/>
              <a:t>： </a:t>
            </a:r>
            <a:r>
              <a:rPr kumimoji="1" lang="en-US" altLang="zh-CN" dirty="0" err="1"/>
              <a:t>redis</a:t>
            </a:r>
            <a:r>
              <a:rPr kumimoji="1" lang="zh-CN" altLang="en-US" dirty="0"/>
              <a:t> </a:t>
            </a:r>
            <a:r>
              <a:rPr kumimoji="1" lang="en-US" altLang="zh-CN" dirty="0"/>
              <a:t>vs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memcahche</a:t>
            </a:r>
            <a:r>
              <a:rPr kumimoji="1" lang="zh-CN" altLang="en-US" dirty="0"/>
              <a:t> 面试对比</a:t>
            </a: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658A3E1-5C34-BE42-9709-F77577055279}"/>
              </a:ext>
            </a:extLst>
          </p:cNvPr>
          <p:cNvSpPr txBox="1"/>
          <p:nvPr/>
        </p:nvSpPr>
        <p:spPr>
          <a:xfrm>
            <a:off x="465667" y="194733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25</a:t>
            </a:r>
            <a:endParaRPr kumimoji="1"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BFD6CFA-D9BD-D643-BAE0-6295D3CE0533}"/>
              </a:ext>
            </a:extLst>
          </p:cNvPr>
          <p:cNvSpPr txBox="1"/>
          <p:nvPr/>
        </p:nvSpPr>
        <p:spPr>
          <a:xfrm>
            <a:off x="11768667" y="211667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09</a:t>
            </a:r>
            <a:endParaRPr kumimoji="1"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66927C9-870B-7845-94EB-6E5633ADD051}"/>
              </a:ext>
            </a:extLst>
          </p:cNvPr>
          <p:cNvSpPr txBox="1"/>
          <p:nvPr/>
        </p:nvSpPr>
        <p:spPr>
          <a:xfrm>
            <a:off x="194733" y="6300800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2020</a:t>
            </a:r>
            <a:endParaRPr kumimoji="1"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D05C622-68AA-624F-B421-A2DE39E687F4}"/>
              </a:ext>
            </a:extLst>
          </p:cNvPr>
          <p:cNvSpPr txBox="1"/>
          <p:nvPr/>
        </p:nvSpPr>
        <p:spPr>
          <a:xfrm>
            <a:off x="4055533" y="347133"/>
            <a:ext cx="4213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43</a:t>
            </a:r>
            <a:r>
              <a:rPr kumimoji="1" lang="zh-CN" altLang="en-US" dirty="0"/>
              <a:t>：从基础</a:t>
            </a:r>
            <a:r>
              <a:rPr kumimoji="1" lang="en-US" altLang="zh-CN" dirty="0"/>
              <a:t>IO</a:t>
            </a:r>
            <a:r>
              <a:rPr kumimoji="1" lang="zh-CN" altLang="en-US" dirty="0"/>
              <a:t>切入（</a:t>
            </a:r>
            <a:r>
              <a:rPr kumimoji="1" lang="en-US" altLang="zh-CN" dirty="0"/>
              <a:t>30min</a:t>
            </a:r>
            <a:r>
              <a:rPr kumimoji="1" lang="zh-CN" altLang="en-US" dirty="0"/>
              <a:t>），引出</a:t>
            </a:r>
            <a:r>
              <a:rPr kumimoji="1" lang="en-US" altLang="zh-CN" dirty="0" err="1"/>
              <a:t>redis</a:t>
            </a:r>
            <a:endParaRPr kumimoji="1"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A4E942C5-41CA-4441-9428-C20ADCC19C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7768" y="887400"/>
            <a:ext cx="6060047" cy="3614234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F613EF7B-482B-D044-AE94-C945CC0AC3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3112" y="4698484"/>
            <a:ext cx="5270892" cy="161925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0FC46244-8263-2E41-91FD-AE5F1001B4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336" y="2640547"/>
            <a:ext cx="5377301" cy="3420533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FE03D590-6EF4-1E41-9D17-947A8C5FEE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3233" y="6050861"/>
            <a:ext cx="4337050" cy="858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90279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io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CN" altLang="en-US" dirty="0"/>
              <a:t>一个想法：算法统计指导程序读取</a:t>
            </a: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dirty="0"/>
              <a:t>Yum install </a:t>
            </a:r>
            <a:r>
              <a:rPr kumimoji="1" lang="en-US" altLang="zh-CN" dirty="0" err="1"/>
              <a:t>wget</a:t>
            </a: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658A3E1-5C34-BE42-9709-F77577055279}"/>
              </a:ext>
            </a:extLst>
          </p:cNvPr>
          <p:cNvSpPr txBox="1"/>
          <p:nvPr/>
        </p:nvSpPr>
        <p:spPr>
          <a:xfrm>
            <a:off x="465667" y="194733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25</a:t>
            </a:r>
            <a:endParaRPr kumimoji="1"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BFD6CFA-D9BD-D643-BAE0-6295D3CE0533}"/>
              </a:ext>
            </a:extLst>
          </p:cNvPr>
          <p:cNvSpPr txBox="1"/>
          <p:nvPr/>
        </p:nvSpPr>
        <p:spPr>
          <a:xfrm>
            <a:off x="11768667" y="211667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09</a:t>
            </a:r>
            <a:endParaRPr kumimoji="1"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66927C9-870B-7845-94EB-6E5633ADD051}"/>
              </a:ext>
            </a:extLst>
          </p:cNvPr>
          <p:cNvSpPr txBox="1"/>
          <p:nvPr/>
        </p:nvSpPr>
        <p:spPr>
          <a:xfrm>
            <a:off x="194733" y="6300800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2020</a:t>
            </a:r>
            <a:endParaRPr kumimoji="1"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F27E8981-D1C9-2E4B-8B0C-26D561D77D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4233" y="2765399"/>
            <a:ext cx="4278719" cy="3723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61633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io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err="1"/>
              <a:t>Redis</a:t>
            </a:r>
            <a:r>
              <a:rPr kumimoji="1" lang="en-US" altLang="zh-CN" dirty="0"/>
              <a:t> </a:t>
            </a:r>
            <a:r>
              <a:rPr kumimoji="1" lang="zh-CN" altLang="en-US" dirty="0"/>
              <a:t>服务化 安装步骤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658A3E1-5C34-BE42-9709-F77577055279}"/>
              </a:ext>
            </a:extLst>
          </p:cNvPr>
          <p:cNvSpPr txBox="1"/>
          <p:nvPr/>
        </p:nvSpPr>
        <p:spPr>
          <a:xfrm>
            <a:off x="465667" y="194733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25</a:t>
            </a:r>
            <a:endParaRPr kumimoji="1"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BFD6CFA-D9BD-D643-BAE0-6295D3CE0533}"/>
              </a:ext>
            </a:extLst>
          </p:cNvPr>
          <p:cNvSpPr txBox="1"/>
          <p:nvPr/>
        </p:nvSpPr>
        <p:spPr>
          <a:xfrm>
            <a:off x="11768667" y="211667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09</a:t>
            </a:r>
            <a:endParaRPr kumimoji="1"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66927C9-870B-7845-94EB-6E5633ADD051}"/>
              </a:ext>
            </a:extLst>
          </p:cNvPr>
          <p:cNvSpPr txBox="1"/>
          <p:nvPr/>
        </p:nvSpPr>
        <p:spPr>
          <a:xfrm>
            <a:off x="194733" y="6300800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2020</a:t>
            </a:r>
            <a:endParaRPr kumimoji="1"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C72A358-62D4-BD4F-B2AD-EE6DF8409B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45" y="1987409"/>
            <a:ext cx="7160322" cy="449805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2FA0A394-2E8A-5240-A4EF-539EAD29E4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8189" y="2327678"/>
            <a:ext cx="5757113" cy="3081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16248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io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658A3E1-5C34-BE42-9709-F77577055279}"/>
              </a:ext>
            </a:extLst>
          </p:cNvPr>
          <p:cNvSpPr txBox="1"/>
          <p:nvPr/>
        </p:nvSpPr>
        <p:spPr>
          <a:xfrm>
            <a:off x="465667" y="194733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25</a:t>
            </a:r>
            <a:endParaRPr kumimoji="1"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BFD6CFA-D9BD-D643-BAE0-6295D3CE0533}"/>
              </a:ext>
            </a:extLst>
          </p:cNvPr>
          <p:cNvSpPr txBox="1"/>
          <p:nvPr/>
        </p:nvSpPr>
        <p:spPr>
          <a:xfrm>
            <a:off x="11768667" y="211667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09</a:t>
            </a:r>
            <a:endParaRPr kumimoji="1"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66927C9-870B-7845-94EB-6E5633ADD051}"/>
              </a:ext>
            </a:extLst>
          </p:cNvPr>
          <p:cNvSpPr txBox="1"/>
          <p:nvPr/>
        </p:nvSpPr>
        <p:spPr>
          <a:xfrm>
            <a:off x="194733" y="6300800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2020</a:t>
            </a:r>
            <a:endParaRPr kumimoji="1"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5C06725-8E7E-4B4C-989F-114272E2E7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533" y="1584206"/>
            <a:ext cx="4038600" cy="236238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02B927F4-BBEC-0644-9737-99848474E3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340" y="4223887"/>
            <a:ext cx="3718983" cy="5108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86580E43-22D7-E24A-AB5F-5143D3D4A5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383" y="4806072"/>
            <a:ext cx="4679950" cy="2554783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76F41F0A-3753-3048-BFEA-4F6F3AF27B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68972" y="1225729"/>
            <a:ext cx="4797856" cy="2812871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D1E18248-74E8-E142-A7B6-2D008803D9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06781" y="3946591"/>
            <a:ext cx="4762199" cy="3244806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C9A764F3-575F-D44F-90FF-2FF2E3A3344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27054" y="239972"/>
            <a:ext cx="2483835" cy="1380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62149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io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err="1"/>
              <a:t>Mmap</a:t>
            </a:r>
            <a:r>
              <a:rPr kumimoji="1" lang="en-US" altLang="zh-CN" dirty="0"/>
              <a:t> </a:t>
            </a:r>
            <a:r>
              <a:rPr kumimoji="1" lang="zh-CN" altLang="en-US" dirty="0"/>
              <a:t>内核空间，用户空间共享内存，减少拷贝过程，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658A3E1-5C34-BE42-9709-F77577055279}"/>
              </a:ext>
            </a:extLst>
          </p:cNvPr>
          <p:cNvSpPr txBox="1"/>
          <p:nvPr/>
        </p:nvSpPr>
        <p:spPr>
          <a:xfrm>
            <a:off x="465667" y="194733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25</a:t>
            </a:r>
            <a:endParaRPr kumimoji="1"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BFD6CFA-D9BD-D643-BAE0-6295D3CE0533}"/>
              </a:ext>
            </a:extLst>
          </p:cNvPr>
          <p:cNvSpPr txBox="1"/>
          <p:nvPr/>
        </p:nvSpPr>
        <p:spPr>
          <a:xfrm>
            <a:off x="11768667" y="211667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09</a:t>
            </a:r>
            <a:endParaRPr kumimoji="1"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66927C9-870B-7845-94EB-6E5633ADD051}"/>
              </a:ext>
            </a:extLst>
          </p:cNvPr>
          <p:cNvSpPr txBox="1"/>
          <p:nvPr/>
        </p:nvSpPr>
        <p:spPr>
          <a:xfrm>
            <a:off x="194733" y="6300800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2020</a:t>
            </a:r>
            <a:endParaRPr kumimoji="1"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F3B5E4B2-3BBA-E34B-A5F6-5BCD190335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4828" y="887400"/>
            <a:ext cx="3977892" cy="3549891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A96ADF22-15C7-D54E-A142-EF4A66E4C2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7132" y="4442894"/>
            <a:ext cx="3362207" cy="2222476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EA4B1E99-BE11-1142-BA54-1B9D431D2B61}"/>
              </a:ext>
            </a:extLst>
          </p:cNvPr>
          <p:cNvSpPr txBox="1"/>
          <p:nvPr/>
        </p:nvSpPr>
        <p:spPr>
          <a:xfrm>
            <a:off x="6620933" y="5621867"/>
            <a:ext cx="54938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消费者读取时通过零拷贝：直接通过内核读取数据</a:t>
            </a:r>
            <a:endParaRPr kumimoji="1" lang="en-US" altLang="zh-CN" dirty="0"/>
          </a:p>
          <a:p>
            <a:r>
              <a:rPr kumimoji="1" lang="zh-CN" altLang="en-US" dirty="0"/>
              <a:t>，</a:t>
            </a:r>
            <a:endParaRPr kumimoji="1" lang="en-US" altLang="zh-CN" dirty="0"/>
          </a:p>
          <a:p>
            <a:r>
              <a:rPr kumimoji="1" lang="zh-CN" altLang="en-US" dirty="0"/>
              <a:t>不用通过用户空间（应用程序空间），实现高效读取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02CE97C9-B18C-594B-B11C-99BCBAB95B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340" y="1251982"/>
            <a:ext cx="5059877" cy="3026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30873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io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658A3E1-5C34-BE42-9709-F77577055279}"/>
              </a:ext>
            </a:extLst>
          </p:cNvPr>
          <p:cNvSpPr txBox="1"/>
          <p:nvPr/>
        </p:nvSpPr>
        <p:spPr>
          <a:xfrm>
            <a:off x="465667" y="194733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25</a:t>
            </a:r>
            <a:endParaRPr kumimoji="1"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BFD6CFA-D9BD-D643-BAE0-6295D3CE0533}"/>
              </a:ext>
            </a:extLst>
          </p:cNvPr>
          <p:cNvSpPr txBox="1"/>
          <p:nvPr/>
        </p:nvSpPr>
        <p:spPr>
          <a:xfrm>
            <a:off x="11768667" y="211667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09</a:t>
            </a:r>
            <a:endParaRPr kumimoji="1"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66927C9-870B-7845-94EB-6E5633ADD051}"/>
              </a:ext>
            </a:extLst>
          </p:cNvPr>
          <p:cNvSpPr txBox="1"/>
          <p:nvPr/>
        </p:nvSpPr>
        <p:spPr>
          <a:xfrm>
            <a:off x="194733" y="6300800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2020</a:t>
            </a:r>
            <a:endParaRPr kumimoji="1"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FD5AE49B-5302-FA4B-ABFD-E8DB3FED10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782" y="2112434"/>
            <a:ext cx="3822700" cy="810184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2BCDA1FF-73A6-2146-BF17-86993B1960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999" y="3026347"/>
            <a:ext cx="5540204" cy="296545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C924EF18-0B1C-E440-886B-7966758D29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8877" y="3221039"/>
            <a:ext cx="6343820" cy="2688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341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Redis</a:t>
            </a:r>
            <a:r>
              <a:rPr kumimoji="1" lang="zh-CN" altLang="en-US" dirty="0">
                <a:solidFill>
                  <a:schemeClr val="bg1"/>
                </a:solidFill>
              </a:rPr>
              <a:t> </a:t>
            </a:r>
            <a:r>
              <a:rPr kumimoji="1" lang="en-US" altLang="zh-CN" dirty="0" err="1">
                <a:solidFill>
                  <a:schemeClr val="bg1"/>
                </a:solidFill>
              </a:rPr>
              <a:t>Rdb</a:t>
            </a:r>
            <a:r>
              <a:rPr kumimoji="1" lang="en-US" altLang="zh-CN" dirty="0">
                <a:solidFill>
                  <a:schemeClr val="bg1"/>
                </a:solidFill>
              </a:rPr>
              <a:t> </a:t>
            </a:r>
            <a:r>
              <a:rPr kumimoji="1" lang="en-US" altLang="zh-CN" dirty="0" err="1">
                <a:solidFill>
                  <a:schemeClr val="bg1"/>
                </a:solidFill>
              </a:rPr>
              <a:t>aof</a:t>
            </a:r>
            <a:r>
              <a:rPr kumimoji="1" lang="en-US" altLang="zh-CN" dirty="0">
                <a:solidFill>
                  <a:schemeClr val="bg1"/>
                </a:solidFill>
              </a:rPr>
              <a:t> 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2020.09.08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Redis</a:t>
            </a:r>
            <a:r>
              <a:rPr kumimoji="1" lang="zh-CN" altLang="en-US" dirty="0"/>
              <a:t>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A64C4C9-0D6B-A54C-814F-209683564E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5933" y="149424"/>
            <a:ext cx="4114612" cy="256328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E561CAF-F559-2848-B835-3CA02D1C64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12707"/>
            <a:ext cx="9736667" cy="344224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2BCB11F-A8A0-6843-AD91-3660306D45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5406" y="2712707"/>
            <a:ext cx="3848100" cy="3442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71801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io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658A3E1-5C34-BE42-9709-F77577055279}"/>
              </a:ext>
            </a:extLst>
          </p:cNvPr>
          <p:cNvSpPr txBox="1"/>
          <p:nvPr/>
        </p:nvSpPr>
        <p:spPr>
          <a:xfrm>
            <a:off x="465667" y="194733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26</a:t>
            </a:r>
            <a:endParaRPr kumimoji="1"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BFD6CFA-D9BD-D643-BAE0-6295D3CE0533}"/>
              </a:ext>
            </a:extLst>
          </p:cNvPr>
          <p:cNvSpPr txBox="1"/>
          <p:nvPr/>
        </p:nvSpPr>
        <p:spPr>
          <a:xfrm>
            <a:off x="11768667" y="211667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09</a:t>
            </a:r>
            <a:endParaRPr kumimoji="1"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66927C9-870B-7845-94EB-6E5633ADD051}"/>
              </a:ext>
            </a:extLst>
          </p:cNvPr>
          <p:cNvSpPr txBox="1"/>
          <p:nvPr/>
        </p:nvSpPr>
        <p:spPr>
          <a:xfrm>
            <a:off x="194733" y="6300800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2020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4378927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io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658A3E1-5C34-BE42-9709-F77577055279}"/>
              </a:ext>
            </a:extLst>
          </p:cNvPr>
          <p:cNvSpPr txBox="1"/>
          <p:nvPr/>
        </p:nvSpPr>
        <p:spPr>
          <a:xfrm>
            <a:off x="465667" y="19473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BFD6CFA-D9BD-D643-BAE0-6295D3CE0533}"/>
              </a:ext>
            </a:extLst>
          </p:cNvPr>
          <p:cNvSpPr txBox="1"/>
          <p:nvPr/>
        </p:nvSpPr>
        <p:spPr>
          <a:xfrm>
            <a:off x="11768667" y="211667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09</a:t>
            </a:r>
            <a:endParaRPr kumimoji="1"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66927C9-870B-7845-94EB-6E5633ADD051}"/>
              </a:ext>
            </a:extLst>
          </p:cNvPr>
          <p:cNvSpPr txBox="1"/>
          <p:nvPr/>
        </p:nvSpPr>
        <p:spPr>
          <a:xfrm>
            <a:off x="194733" y="6300800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2020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2739007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io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658A3E1-5C34-BE42-9709-F77577055279}"/>
              </a:ext>
            </a:extLst>
          </p:cNvPr>
          <p:cNvSpPr txBox="1"/>
          <p:nvPr/>
        </p:nvSpPr>
        <p:spPr>
          <a:xfrm>
            <a:off x="465667" y="19473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BFD6CFA-D9BD-D643-BAE0-6295D3CE0533}"/>
              </a:ext>
            </a:extLst>
          </p:cNvPr>
          <p:cNvSpPr txBox="1"/>
          <p:nvPr/>
        </p:nvSpPr>
        <p:spPr>
          <a:xfrm>
            <a:off x="11768667" y="211667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09</a:t>
            </a:r>
            <a:endParaRPr kumimoji="1"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66927C9-870B-7845-94EB-6E5633ADD051}"/>
              </a:ext>
            </a:extLst>
          </p:cNvPr>
          <p:cNvSpPr txBox="1"/>
          <p:nvPr/>
        </p:nvSpPr>
        <p:spPr>
          <a:xfrm>
            <a:off x="194733" y="6300800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2020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0501095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io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658A3E1-5C34-BE42-9709-F77577055279}"/>
              </a:ext>
            </a:extLst>
          </p:cNvPr>
          <p:cNvSpPr txBox="1"/>
          <p:nvPr/>
        </p:nvSpPr>
        <p:spPr>
          <a:xfrm>
            <a:off x="465667" y="19473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BFD6CFA-D9BD-D643-BAE0-6295D3CE0533}"/>
              </a:ext>
            </a:extLst>
          </p:cNvPr>
          <p:cNvSpPr txBox="1"/>
          <p:nvPr/>
        </p:nvSpPr>
        <p:spPr>
          <a:xfrm>
            <a:off x="11768667" y="211667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09</a:t>
            </a:r>
            <a:endParaRPr kumimoji="1"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66927C9-870B-7845-94EB-6E5633ADD051}"/>
              </a:ext>
            </a:extLst>
          </p:cNvPr>
          <p:cNvSpPr txBox="1"/>
          <p:nvPr/>
        </p:nvSpPr>
        <p:spPr>
          <a:xfrm>
            <a:off x="194733" y="6300800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2020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2366195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>
                <a:solidFill>
                  <a:schemeClr val="bg1"/>
                </a:solidFill>
              </a:rPr>
              <a:t>no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</a:t>
            </a:r>
            <a:r>
              <a:rPr kumimoji="1" lang="zh-CN" altLang="en-US" dirty="0"/>
              <a:t>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192690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Redis</a:t>
            </a:r>
            <a:r>
              <a:rPr kumimoji="1" lang="zh-CN" altLang="en-US" dirty="0">
                <a:solidFill>
                  <a:schemeClr val="bg1"/>
                </a:solidFill>
              </a:rPr>
              <a:t> </a:t>
            </a:r>
            <a:r>
              <a:rPr kumimoji="1" lang="en-US" altLang="zh-CN" dirty="0" err="1">
                <a:solidFill>
                  <a:schemeClr val="bg1"/>
                </a:solidFill>
              </a:rPr>
              <a:t>Rdb</a:t>
            </a:r>
            <a:r>
              <a:rPr kumimoji="1" lang="en-US" altLang="zh-CN" dirty="0">
                <a:solidFill>
                  <a:schemeClr val="bg1"/>
                </a:solidFill>
              </a:rPr>
              <a:t> </a:t>
            </a:r>
            <a:r>
              <a:rPr kumimoji="1" lang="en-US" altLang="zh-CN" dirty="0" err="1">
                <a:solidFill>
                  <a:schemeClr val="bg1"/>
                </a:solidFill>
              </a:rPr>
              <a:t>aof</a:t>
            </a:r>
            <a:r>
              <a:rPr kumimoji="1" lang="en-US" altLang="zh-CN" dirty="0">
                <a:solidFill>
                  <a:schemeClr val="bg1"/>
                </a:solidFill>
              </a:rPr>
              <a:t> 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dirty="0" err="1"/>
              <a:t>Redis</a:t>
            </a:r>
            <a:r>
              <a:rPr kumimoji="1" lang="zh-CN" altLang="en-US" dirty="0"/>
              <a:t> 实现：调用系统调用</a:t>
            </a:r>
            <a:r>
              <a:rPr kumimoji="1" lang="en-US" altLang="zh-CN" dirty="0"/>
              <a:t>fork</a:t>
            </a:r>
            <a:r>
              <a:rPr kumimoji="1" lang="zh-CN" altLang="en-US" dirty="0"/>
              <a:t>（）通过 </a:t>
            </a:r>
            <a:r>
              <a:rPr kumimoji="1" lang="en-US" altLang="zh-CN" dirty="0"/>
              <a:t>copy-on-write</a:t>
            </a:r>
            <a:r>
              <a:rPr kumimoji="1" lang="zh-CN" altLang="en-US" dirty="0"/>
              <a:t>机制实现</a:t>
            </a:r>
            <a:r>
              <a:rPr kumimoji="1" lang="en-US" altLang="zh-CN" dirty="0" err="1"/>
              <a:t>rdb</a:t>
            </a:r>
            <a:r>
              <a:rPr kumimoji="1" lang="zh-CN" altLang="en-US" dirty="0"/>
              <a:t>数据持久化，快速，准确，数据不会覆盖</a:t>
            </a: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2020.09.08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Redis</a:t>
            </a:r>
            <a:r>
              <a:rPr kumimoji="1" lang="zh-CN" altLang="en-US" dirty="0"/>
              <a:t>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FEB1059-3305-1C45-B36B-5092E10B6C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833" y="2969606"/>
            <a:ext cx="6354233" cy="284188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F9082F8-8FFF-E241-9808-80563FF394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7435" y="2969605"/>
            <a:ext cx="5719232" cy="3024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8463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Redis</a:t>
            </a:r>
            <a:r>
              <a:rPr kumimoji="1" lang="zh-CN" altLang="en-US" dirty="0">
                <a:solidFill>
                  <a:schemeClr val="bg1"/>
                </a:solidFill>
              </a:rPr>
              <a:t> </a:t>
            </a:r>
            <a:r>
              <a:rPr kumimoji="1" lang="en-US" altLang="zh-CN" dirty="0" err="1">
                <a:solidFill>
                  <a:schemeClr val="bg1"/>
                </a:solidFill>
              </a:rPr>
              <a:t>Rdb</a:t>
            </a:r>
            <a:r>
              <a:rPr kumimoji="1" lang="en-US" altLang="zh-CN" dirty="0">
                <a:solidFill>
                  <a:schemeClr val="bg1"/>
                </a:solidFill>
              </a:rPr>
              <a:t> </a:t>
            </a:r>
            <a:r>
              <a:rPr kumimoji="1" lang="en-US" altLang="zh-CN" dirty="0" err="1">
                <a:solidFill>
                  <a:schemeClr val="bg1"/>
                </a:solidFill>
              </a:rPr>
              <a:t>aof</a:t>
            </a:r>
            <a:r>
              <a:rPr kumimoji="1" lang="en-US" altLang="zh-CN" dirty="0">
                <a:solidFill>
                  <a:schemeClr val="bg1"/>
                </a:solidFill>
              </a:rPr>
              <a:t> 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2020.09.08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Redis</a:t>
            </a:r>
            <a:r>
              <a:rPr kumimoji="1" lang="zh-CN" altLang="en-US" dirty="0"/>
              <a:t>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0FC7993-402E-124A-A970-14EEC80ECD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1314" y="172465"/>
            <a:ext cx="3924300" cy="224140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D9867D2-4B5A-7A41-8EAA-4339423EC3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480" y="2759475"/>
            <a:ext cx="7488768" cy="308953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3E5F7F7-4A95-104B-8680-817FEF497C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1120" y="3363770"/>
            <a:ext cx="4884687" cy="2030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5941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Redis</a:t>
            </a:r>
            <a:r>
              <a:rPr kumimoji="1" lang="zh-CN" altLang="en-US" dirty="0">
                <a:solidFill>
                  <a:schemeClr val="bg1"/>
                </a:solidFill>
              </a:rPr>
              <a:t> </a:t>
            </a:r>
            <a:r>
              <a:rPr kumimoji="1" lang="en-US" altLang="zh-CN" dirty="0">
                <a:solidFill>
                  <a:schemeClr val="bg1"/>
                </a:solidFill>
              </a:rPr>
              <a:t> 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2020.09.08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Redis</a:t>
            </a:r>
            <a:r>
              <a:rPr kumimoji="1" lang="zh-CN" altLang="en-US" dirty="0"/>
              <a:t>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2C261DE-AF37-6E4E-91E1-2594ECE8EB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6183" y="1938867"/>
            <a:ext cx="7660217" cy="2448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51236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电路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电路</Template>
  <TotalTime>31671</TotalTime>
  <Words>667</Words>
  <Application>Microsoft Macintosh PowerPoint</Application>
  <PresentationFormat>宽屏</PresentationFormat>
  <Paragraphs>431</Paragraphs>
  <Slides>64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64</vt:i4>
      </vt:variant>
    </vt:vector>
  </HeadingPairs>
  <TitlesOfParts>
    <vt:vector size="69" baseType="lpstr">
      <vt:lpstr>宋体</vt:lpstr>
      <vt:lpstr>Arial</vt:lpstr>
      <vt:lpstr>Trebuchet MS</vt:lpstr>
      <vt:lpstr>Tw Cen MT</vt:lpstr>
      <vt:lpstr>电路</vt:lpstr>
      <vt:lpstr>晚上没有整理，基本就忘了当天的内容了</vt:lpstr>
      <vt:lpstr>Redis的Set list hash sorted-set</vt:lpstr>
      <vt:lpstr>redis Transation</vt:lpstr>
      <vt:lpstr>Redis Rdb aof </vt:lpstr>
      <vt:lpstr>Redis Rdb aof </vt:lpstr>
      <vt:lpstr>Redis Rdb aof </vt:lpstr>
      <vt:lpstr>Redis Rdb aof </vt:lpstr>
      <vt:lpstr>Redis Rdb aof </vt:lpstr>
      <vt:lpstr>Redis  </vt:lpstr>
      <vt:lpstr>Redis 集群</vt:lpstr>
      <vt:lpstr>Redis 集群</vt:lpstr>
      <vt:lpstr>Redis 集群</vt:lpstr>
      <vt:lpstr>Redis sentinel</vt:lpstr>
      <vt:lpstr>Redis </vt:lpstr>
      <vt:lpstr>Redis 集群</vt:lpstr>
      <vt:lpstr>Redis 集群</vt:lpstr>
      <vt:lpstr>Redis 集群</vt:lpstr>
      <vt:lpstr>Predixy/twemty 集群代理方案</vt:lpstr>
      <vt:lpstr>Redis 集群</vt:lpstr>
      <vt:lpstr>Redis 官方集群方案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Java api接口</vt:lpstr>
      <vt:lpstr>Redis pub/sub</vt:lpstr>
      <vt:lpstr>PowerPoint 演示文稿</vt:lpstr>
      <vt:lpstr>Lets go.   zookeeper</vt:lpstr>
      <vt:lpstr>PowerPoint 演示文稿</vt:lpstr>
      <vt:lpstr>nothing</vt:lpstr>
      <vt:lpstr>not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nothing</vt:lpstr>
      <vt:lpstr>DP</vt:lpstr>
      <vt:lpstr>Dp-factory</vt:lpstr>
      <vt:lpstr>24 高并发负载均衡：网络协议原理</vt:lpstr>
      <vt:lpstr>no</vt:lpstr>
      <vt:lpstr>no</vt:lpstr>
      <vt:lpstr>no</vt:lpstr>
      <vt:lpstr>io</vt:lpstr>
      <vt:lpstr>io</vt:lpstr>
      <vt:lpstr>io</vt:lpstr>
      <vt:lpstr>io</vt:lpstr>
      <vt:lpstr>io</vt:lpstr>
      <vt:lpstr>io</vt:lpstr>
      <vt:lpstr>io</vt:lpstr>
      <vt:lpstr>io</vt:lpstr>
      <vt:lpstr>io</vt:lpstr>
      <vt:lpstr>io</vt:lpstr>
      <vt:lpstr>io</vt:lpstr>
      <vt:lpstr>io</vt:lpstr>
      <vt:lpstr>io</vt:lpstr>
      <vt:lpstr>io</vt:lpstr>
      <vt:lpstr>io</vt:lpstr>
      <vt:lpstr>io</vt:lpstr>
      <vt:lpstr>io</vt:lpstr>
      <vt:lpstr>io</vt:lpstr>
      <vt:lpstr>io</vt:lpstr>
      <vt:lpstr>no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User</dc:creator>
  <cp:lastModifiedBy>Microsoft Office User</cp:lastModifiedBy>
  <cp:revision>197</cp:revision>
  <dcterms:created xsi:type="dcterms:W3CDTF">2020-09-04T00:32:40Z</dcterms:created>
  <dcterms:modified xsi:type="dcterms:W3CDTF">2020-09-26T01:05:04Z</dcterms:modified>
</cp:coreProperties>
</file>